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5" r:id="rId6"/>
    <p:sldId id="266" r:id="rId7"/>
    <p:sldId id="270" r:id="rId8"/>
    <p:sldId id="325" r:id="rId9"/>
    <p:sldId id="267" r:id="rId10"/>
    <p:sldId id="273" r:id="rId11"/>
    <p:sldId id="276" r:id="rId1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A40"/>
    <a:srgbClr val="D9D9D9"/>
    <a:srgbClr val="286759"/>
    <a:srgbClr val="1B4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12"/>
    <p:restoredTop sz="86667" autoAdjust="0"/>
  </p:normalViewPr>
  <p:slideViewPr>
    <p:cSldViewPr snapToGrid="0" snapToObjects="1">
      <p:cViewPr varScale="1">
        <p:scale>
          <a:sx n="91" d="100"/>
          <a:sy n="91" d="100"/>
        </p:scale>
        <p:origin x="1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4" d="100"/>
          <a:sy n="154" d="100"/>
        </p:scale>
        <p:origin x="19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9738E5-3D41-D248-A7BE-860B5BB2CF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0E392D-D5BD-1746-A758-0E07B85726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2CFEA-A781-B84C-B30A-7AD2835774A0}" type="datetimeFigureOut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3E68D-2828-734A-9FEA-E92330460E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1B149-0CC8-C649-9C9A-642933685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CD5F4-27D6-134C-8635-1193856DF696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4700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pn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F4B4D-BCA7-CF44-98CD-D4476F97717F}" type="datetimeFigureOut">
              <a:t>14-05-2023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574D3-70F9-3946-AF88-1FD3CCD79F27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574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9574D3-70F9-3946-AF88-1FD3CCD79F27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71383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4918" y="1989946"/>
            <a:ext cx="9682163" cy="197195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918" y="4215620"/>
            <a:ext cx="9682163" cy="17362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7191" r="16494"/>
          <a:stretch/>
        </p:blipFill>
        <p:spPr>
          <a:xfrm>
            <a:off x="7818629" y="0"/>
            <a:ext cx="4373371" cy="1219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99C46D-3512-3F42-8597-E1DE978E0C65}" type="datetime1">
              <a:t>14-05-2023</a:t>
            </a:fld>
            <a:endParaRPr lang="en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24556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7704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D3C24CA-F09D-D746-8710-4BFA0D1003CF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95883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2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15C83E-4C06-7847-B1B2-5EA1E6484DB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07916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AC7CE2-B803-A341-92DC-09348186F4E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2632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 userDrawn="1"/>
        </p:nvSpPr>
        <p:spPr>
          <a:xfrm>
            <a:off x="1686909" y="1657204"/>
            <a:ext cx="5166891" cy="52007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 userDrawn="1"/>
        </p:nvSpPr>
        <p:spPr>
          <a:xfrm>
            <a:off x="6853800" y="1657204"/>
            <a:ext cx="5338199" cy="5200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551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8240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888E75B-06F1-764D-90C2-21FDDFD5D3A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3649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7387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9310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47499FB-D8B2-BB40-8058-AAE390A30478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59694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1F29B8-BB26-2742-B15B-3E34A08D2A82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951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 rot="16200000">
            <a:off x="9830692" y="-658044"/>
            <a:ext cx="1684761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9000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825" r="47301" b="41854"/>
          <a:stretch/>
        </p:blipFill>
        <p:spPr>
          <a:xfrm rot="16200000">
            <a:off x="10173622" y="-942586"/>
            <a:ext cx="106274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625AF3-5E73-3741-B3E0-C291B548763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9128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/>
          <a:stretch/>
        </p:blipFill>
        <p:spPr>
          <a:xfrm>
            <a:off x="6345977" y="893676"/>
            <a:ext cx="5706323" cy="50706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9310" y="749300"/>
            <a:ext cx="5359400" cy="5359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8004B7F-D5A9-0944-A659-E53445E204A6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8345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4721" y="1178560"/>
            <a:ext cx="5578555" cy="450088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F8B3DA8-E344-4F43-9C85-CA6C68C61A0E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54446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C99A3-670E-3D47-9C33-BCC74F0BDE6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7932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85072" y="1178560"/>
            <a:ext cx="5578555" cy="4500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FC34BD-7860-2B48-B7CD-3ED1D64EF2B2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42717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1966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9BEC277-B8E0-4542-A7E1-479CF20BE838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7995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1"/>
            <a:ext cx="735338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5673557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3"/>
            <a:ext cx="5673557" cy="445168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93084" y="1237680"/>
            <a:ext cx="3860800" cy="538945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3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595" y="361007"/>
            <a:ext cx="9657290" cy="666312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085" y="1237680"/>
            <a:ext cx="3860800" cy="5427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96595" y="1228897"/>
            <a:ext cx="5540155" cy="54275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94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3800" y="0"/>
            <a:ext cx="53382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500000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500000" cy="404370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694DF60-32C9-954F-9C35-D7B2DD5CAFDC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38543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8D7981A-9F51-AE45-98CC-CBF3A0C6AAF2}" type="datetime1">
              <a:t>14-05-2023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046143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9A4BE2-31F3-A549-8997-DF599352461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0769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D1066-FB45-3845-9CDC-5B994C4295CF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5460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610BD68-4F16-EE4B-89F4-8B760B0BF16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111182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543E42-590D-2E4E-8C57-E92B574E3B7D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7072736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F08911E-102F-8D4D-BCD4-E520353FDCD3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135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142618-DDE1-5240-8D3B-728C29213A49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076933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437584" y="1449000"/>
            <a:ext cx="11247461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71" name="Streg"/>
          <p:cNvSpPr/>
          <p:nvPr/>
        </p:nvSpPr>
        <p:spPr>
          <a:xfrm>
            <a:off x="441564" y="459000"/>
            <a:ext cx="11247461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441564" y="538075"/>
            <a:ext cx="11239500" cy="83185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437584" y="1644650"/>
            <a:ext cx="7311600" cy="478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>
              <a:spcBef>
                <a:spcPts val="600"/>
              </a:spcBef>
              <a:defRPr sz="18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295264" y="1644650"/>
            <a:ext cx="3385800" cy="478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5631264" y="4038650"/>
            <a:ext cx="4788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</p:spTree>
    <p:extLst>
      <p:ext uri="{BB962C8B-B14F-4D97-AF65-F5344CB8AC3E}">
        <p14:creationId xmlns:p14="http://schemas.microsoft.com/office/powerpoint/2010/main" val="269855969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 userDrawn="1"/>
        </p:nvSpPr>
        <p:spPr>
          <a:xfrm>
            <a:off x="142873" y="1941792"/>
            <a:ext cx="5952652" cy="4188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212433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accent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438107"/>
            <a:ext cx="5057606" cy="147180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2286001"/>
            <a:ext cx="6095999" cy="384447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93084" y="-1224393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90158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4853D3-495A-2B45-9A55-1CD91DC6E6AB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62322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3617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5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06722" y="1165683"/>
            <a:ext cx="5578555" cy="45008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68D434-6EEF-A043-916B-48E5F63BD01D}" type="datetime1">
              <a:t>14-05-2023</a:t>
            </a:fld>
            <a:endParaRPr lang="en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5381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 b="45585"/>
          <a:stretch/>
        </p:blipFill>
        <p:spPr>
          <a:xfrm>
            <a:off x="2550239" y="2833282"/>
            <a:ext cx="7091520" cy="3429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EA48EE-223B-F64C-BAD5-5ABAC20D5251}" type="datetime1">
              <a:t>14-05-2023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30660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6910" y="1657205"/>
            <a:ext cx="908904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9A4C8A1-72AE-464E-8FCD-BE6D6CC3E333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981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EDF6B0-F5CD-E14B-A5A7-939223A3FAC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1368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25" r="44355" b="41854"/>
          <a:stretch/>
        </p:blipFill>
        <p:spPr>
          <a:xfrm>
            <a:off x="10964207" y="3963727"/>
            <a:ext cx="1273248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B363BC7-117B-7C42-849D-1BFCB9FAE5B8}" type="datetime1">
              <a:t>14-05-2023</a:t>
            </a:fld>
            <a:endParaRPr lang="en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8407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447938"/>
            <a:ext cx="9089040" cy="79753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6910" y="1657205"/>
            <a:ext cx="9089040" cy="44409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>
            <a:off x="488045" y="447939"/>
            <a:ext cx="853694" cy="8746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362689" y="3327135"/>
            <a:ext cx="1104405" cy="28372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3"/>
              </a:buBlip>
              <a:defRPr sz="1400"/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9074" y="6356349"/>
            <a:ext cx="8016876" cy="27958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86910" y="6356350"/>
            <a:ext cx="964215" cy="279582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200"/>
            </a:lvl1pPr>
          </a:lstStyle>
          <a:p>
            <a:fld id="{BAE43D5D-9ED8-6542-8FC8-5B1BBA98D061}" type="datetime1">
              <a:t>14-05-2023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5456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8" r:id="rId3"/>
    <p:sldLayoutId id="2147483660" r:id="rId4"/>
    <p:sldLayoutId id="2147483676" r:id="rId5"/>
    <p:sldLayoutId id="2147483677" r:id="rId6"/>
    <p:sldLayoutId id="2147483662" r:id="rId7"/>
    <p:sldLayoutId id="2147483650" r:id="rId8"/>
    <p:sldLayoutId id="2147483663" r:id="rId9"/>
    <p:sldLayoutId id="2147483652" r:id="rId10"/>
    <p:sldLayoutId id="2147483665" r:id="rId11"/>
    <p:sldLayoutId id="2147483664" r:id="rId12"/>
    <p:sldLayoutId id="2147483666" r:id="rId13"/>
    <p:sldLayoutId id="2147483678" r:id="rId14"/>
    <p:sldLayoutId id="2147483679" r:id="rId15"/>
    <p:sldLayoutId id="2147483680" r:id="rId16"/>
    <p:sldLayoutId id="2147483667" r:id="rId17"/>
    <p:sldLayoutId id="2147483675" r:id="rId18"/>
    <p:sldLayoutId id="2147483668" r:id="rId19"/>
    <p:sldLayoutId id="2147483661" r:id="rId20"/>
    <p:sldLayoutId id="2147483671" r:id="rId21"/>
    <p:sldLayoutId id="2147483681" r:id="rId22"/>
    <p:sldLayoutId id="2147483657" r:id="rId23"/>
    <p:sldLayoutId id="2147483669" r:id="rId24"/>
    <p:sldLayoutId id="2147483672" r:id="rId25"/>
    <p:sldLayoutId id="2147483654" r:id="rId26"/>
    <p:sldLayoutId id="2147483655" r:id="rId27"/>
    <p:sldLayoutId id="2147483674" r:id="rId28"/>
    <p:sldLayoutId id="2147483673" r:id="rId29"/>
    <p:sldLayoutId id="2147483682" r:id="rId3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84150" indent="-184150" algn="l" defTabSz="914400" rtl="0" eaLnBrk="1" latinLnBrk="0" hangingPunct="1">
        <a:lnSpc>
          <a:spcPct val="100000"/>
        </a:lnSpc>
        <a:spcBef>
          <a:spcPts val="10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541338" indent="-184150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715963" indent="-17462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889000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059" userDrawn="1">
          <p15:clr>
            <a:srgbClr val="F26B43"/>
          </p15:clr>
        </p15:guide>
        <p15:guide id="4" pos="67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70FB-D608-B540-907D-EC6090665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V3.1 - mere SASS / SCSS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024CB-6FF9-6E4E-B7D2-76CF60A7EE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a-DK" dirty="0" err="1"/>
              <a:t>Mixins</a:t>
            </a:r>
            <a:r>
              <a:rPr lang="da-DK" dirty="0"/>
              <a:t>, @</a:t>
            </a:r>
            <a:r>
              <a:rPr lang="da-DK" dirty="0" err="1"/>
              <a:t>extend</a:t>
            </a:r>
            <a:r>
              <a:rPr lang="da-DK"/>
              <a:t>, &amp;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20526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6C85FA-3A1B-4144-B037-10BB1CE5A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Mixins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5394865-3F23-4FCF-B66F-8368A852B6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da-DK" sz="1700" dirty="0" err="1"/>
              <a:t>Mixins</a:t>
            </a:r>
            <a:r>
              <a:rPr lang="da-DK" sz="1700" dirty="0"/>
              <a:t> svarer til små ”funktioner” / ”metoder”, som man kender det fra andre programmeringssprog (fx JavaScript)</a:t>
            </a:r>
          </a:p>
          <a:p>
            <a:r>
              <a:rPr lang="da-DK" sz="1700" dirty="0" err="1"/>
              <a:t>Mixins</a:t>
            </a:r>
            <a:r>
              <a:rPr lang="da-DK" sz="1700" dirty="0"/>
              <a:t> bruges til at sætte properties, som skal genbruges flere steder (fx at placere et baggrundsbillede)</a:t>
            </a:r>
          </a:p>
          <a:p>
            <a:pPr lvl="1"/>
            <a:r>
              <a:rPr lang="da-DK" sz="1700" dirty="0" err="1"/>
              <a:t>Mixins</a:t>
            </a:r>
            <a:r>
              <a:rPr lang="da-DK" sz="1700" dirty="0"/>
              <a:t> har altså ingen logik og fx returnerer et resultat af en udregning</a:t>
            </a:r>
            <a:br>
              <a:rPr lang="da-DK" sz="1700" dirty="0"/>
            </a:br>
            <a:br>
              <a:rPr lang="da-DK" sz="1700" dirty="0"/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mixin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bgImage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($image) {</a:t>
            </a:r>
            <a:b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: url($image);</a:t>
            </a:r>
            <a:b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background-repeat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: no-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repeat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	background-position: center 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center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background-size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: cover;</a:t>
            </a:r>
            <a:b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a-DK" sz="1700" dirty="0"/>
              <a:t>Denne </a:t>
            </a:r>
            <a:r>
              <a:rPr lang="da-DK" sz="1700" dirty="0" err="1"/>
              <a:t>mixin</a:t>
            </a:r>
            <a:r>
              <a:rPr lang="da-DK" sz="1700" dirty="0"/>
              <a:t> kan så kaldes fra andre steder ved at skrive:</a:t>
            </a:r>
            <a:br>
              <a:rPr lang="da-DK" sz="1700" dirty="0"/>
            </a:br>
            <a:br>
              <a:rPr lang="da-DK" sz="1700" dirty="0"/>
            </a:b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bgImage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(‘</a:t>
            </a:r>
            <a:r>
              <a:rPr lang="da-DK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/water.jpg’);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FFAE641D-82A3-4BC6-8888-26887E7608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B99BD08-591D-412A-8485-97EB2B72EA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da-DK" dirty="0" err="1"/>
              <a:t>Mixins</a:t>
            </a:r>
            <a:r>
              <a:rPr lang="da-DK" dirty="0"/>
              <a:t> svarer til små ”funktioner” / ”metoder”, som man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035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11E966-3B58-456D-99DB-F5402B617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Mixins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E3BB30D-3AE8-4124-9D75-518745927A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da-DK" dirty="0"/>
              <a:t>Man kan også overføre flere argumenter til sit </a:t>
            </a:r>
            <a:r>
              <a:rPr lang="da-DK" dirty="0" err="1"/>
              <a:t>mixin</a:t>
            </a:r>
            <a:endParaRPr lang="da-DK" dirty="0"/>
          </a:p>
          <a:p>
            <a:r>
              <a:rPr lang="da-DK" dirty="0"/>
              <a:t>Man adskiller argumenterne med komma som i andre programmeringssprog</a:t>
            </a:r>
            <a:br>
              <a:rPr lang="da-DK" dirty="0"/>
            </a:br>
            <a:br>
              <a:rPr lang="da-DK" dirty="0"/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mixin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bgImage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($image, $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dirty="0"/>
            </a:br>
            <a:endParaRPr lang="da-DK" dirty="0"/>
          </a:p>
          <a:p>
            <a:r>
              <a:rPr lang="da-DK" dirty="0"/>
              <a:t>Dette kan så kaldes ved at overføre flere argumenter:</a:t>
            </a:r>
            <a:br>
              <a:rPr lang="da-DK" dirty="0"/>
            </a:br>
            <a:br>
              <a:rPr lang="da-DK" dirty="0"/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bgImage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(‘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/water.jpg’, 600px);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Man kan angive en default værdi på argumenterne, hvis dette argument ikke bliver overført: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mixin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bgImage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($image, $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100px);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46111184-6868-491E-911F-9B21817E94F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99B4A9D-3EEE-420A-93D4-9FB2E38B3B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87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4E9E9-48E7-4CF7-A695-5D4DFBC1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@</a:t>
            </a:r>
            <a:r>
              <a:rPr lang="da-DK" dirty="0" err="1"/>
              <a:t>extend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E03C8D5-E328-42E6-94C2-FAC2B21B48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a-DK" sz="2100" dirty="0"/>
              <a:t>Med @</a:t>
            </a:r>
            <a:r>
              <a:rPr lang="da-DK" sz="2100" dirty="0" err="1"/>
              <a:t>extend</a:t>
            </a:r>
            <a:r>
              <a:rPr lang="da-DK" sz="2100" dirty="0"/>
              <a:t> kan man genbruge css-kode, som man har skrevet tidligere</a:t>
            </a:r>
            <a:br>
              <a:rPr lang="da-DK" sz="2100" dirty="0"/>
            </a:br>
            <a:endParaRPr lang="da-DK" sz="2100" dirty="0"/>
          </a:p>
          <a:p>
            <a:r>
              <a:rPr lang="da-DK" sz="2100" dirty="0"/>
              <a:t>Vi ville normalt skrive al den kode, som kan genbruges ved at samle </a:t>
            </a:r>
            <a:r>
              <a:rPr lang="da-DK" sz="2100" dirty="0" err="1"/>
              <a:t>selectors</a:t>
            </a:r>
            <a:r>
              <a:rPr lang="da-DK" sz="2100" dirty="0"/>
              <a:t>:</a:t>
            </a:r>
            <a:br>
              <a:rPr lang="da-DK" dirty="0"/>
            </a:br>
            <a:br>
              <a:rPr lang="da-DK" dirty="0"/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h1, h2, h3, h4 { }</a:t>
            </a:r>
            <a:br>
              <a:rPr lang="da-DK" dirty="0"/>
            </a:br>
            <a:endParaRPr lang="da-DK" dirty="0"/>
          </a:p>
          <a:p>
            <a:r>
              <a:rPr lang="da-DK" sz="2100" dirty="0"/>
              <a:t>Med SCSS kan man tilføje den kode, der skal genbruges nede i de aktuelle </a:t>
            </a:r>
            <a:r>
              <a:rPr lang="da-DK" sz="2100" dirty="0" err="1"/>
              <a:t>selectors</a:t>
            </a:r>
            <a:r>
              <a:rPr lang="da-DK" sz="2100" dirty="0"/>
              <a:t>, så det bliver lettere at overskue</a:t>
            </a:r>
            <a:br>
              <a:rPr lang="da-DK" dirty="0"/>
            </a:br>
            <a:endParaRPr lang="da-DK" dirty="0"/>
          </a:p>
          <a:p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color-heading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family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$font-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1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@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800;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1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h2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@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500;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01E7E85-4E45-4F77-99C5-1E5A20BC1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4766" y="1657205"/>
            <a:ext cx="4029388" cy="4440928"/>
          </a:xfrm>
        </p:spPr>
        <p:txBody>
          <a:bodyPr>
            <a:normAutofit fontScale="47500" lnSpcReduction="20000"/>
          </a:bodyPr>
          <a:lstStyle/>
          <a:p>
            <a:pPr marL="361950" lvl="1" indent="0">
              <a:buNone/>
            </a:pPr>
            <a:r>
              <a:rPr lang="da-DK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resultat */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h1, h2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color-heading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family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$font-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361950" lvl="1" indent="0">
              <a:buNone/>
            </a:pP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800;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h2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500;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61950" lvl="1" indent="0">
              <a:buNone/>
            </a:pPr>
            <a:r>
              <a:rPr lang="da-DK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HTML kode --&gt;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&lt;h1&gt;   &lt;/h1&gt;</a:t>
            </a:r>
          </a:p>
        </p:txBody>
      </p:sp>
    </p:spTree>
    <p:extLst>
      <p:ext uri="{BB962C8B-B14F-4D97-AF65-F5344CB8AC3E}">
        <p14:creationId xmlns:p14="http://schemas.microsoft.com/office/powerpoint/2010/main" val="1372122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4E9E9-48E7-4CF7-A695-5D4DFBC1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@</a:t>
            </a:r>
            <a:r>
              <a:rPr lang="da-DK" dirty="0" err="1"/>
              <a:t>extend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E03C8D5-E328-42E6-94C2-FAC2B21B48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a-DK" sz="2400" dirty="0"/>
              <a:t>Dette giver en ekstra gruppe (.</a:t>
            </a:r>
            <a:r>
              <a:rPr lang="da-DK" sz="2400" dirty="0" err="1"/>
              <a:t>heading</a:t>
            </a:r>
            <a:r>
              <a:rPr lang="da-DK" sz="2400" dirty="0"/>
              <a:t>), som måske kan virke overflødig, derfor giver SCSS mulighed for at skjule de overflødige grupper ved at bruge % i stedet for . (punktum) til at definere klasser</a:t>
            </a:r>
            <a:br>
              <a:rPr lang="da-DK" dirty="0"/>
            </a:br>
            <a:br>
              <a:rPr lang="da-DK" dirty="0"/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color-heading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family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$font-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@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%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800;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h2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@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extend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%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500;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01E7E85-4E45-4F77-99C5-1E5A20BC1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4766" y="1657205"/>
            <a:ext cx="4139920" cy="4440928"/>
          </a:xfrm>
        </p:spPr>
        <p:txBody>
          <a:bodyPr>
            <a:normAutofit fontScale="47500" lnSpcReduction="20000"/>
          </a:bodyPr>
          <a:lstStyle/>
          <a:p>
            <a:pPr marL="361950" lvl="1" indent="0">
              <a:buNone/>
            </a:pPr>
            <a:r>
              <a:rPr lang="da-DK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resultat */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h1, h2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color-heading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family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$font-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heading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361950" lvl="1" indent="0">
              <a:buNone/>
            </a:pP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800;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h2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: 500;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61950" lvl="1" indent="0">
              <a:buNone/>
            </a:pPr>
            <a:r>
              <a:rPr lang="da-DK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&lt;!-- HTML kode --&gt;</a:t>
            </a:r>
          </a:p>
          <a:p>
            <a:pPr marL="361950" lvl="1" indent="0">
              <a:buNone/>
            </a:pPr>
            <a:r>
              <a:rPr lang="da-DK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&lt;h1&gt;   &lt;/h1&gt;</a:t>
            </a:r>
          </a:p>
        </p:txBody>
      </p:sp>
    </p:spTree>
    <p:extLst>
      <p:ext uri="{BB962C8B-B14F-4D97-AF65-F5344CB8AC3E}">
        <p14:creationId xmlns:p14="http://schemas.microsoft.com/office/powerpoint/2010/main" val="1347191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1AF31-6A3B-42A6-B61E-9E1B10899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&amp;-tegn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83BE41A-9339-4C20-9D4E-0260343097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tabLst>
                <a:tab pos="542925" algn="l"/>
                <a:tab pos="893763" algn="l"/>
                <a:tab pos="3044825" algn="l"/>
                <a:tab pos="3406775" algn="l"/>
              </a:tabLst>
            </a:pPr>
            <a:r>
              <a:rPr lang="da-DK" dirty="0"/>
              <a:t>Med &amp;-tegnet kan man henvise til det overliggende element, når man skriver </a:t>
            </a:r>
            <a:r>
              <a:rPr lang="da-DK" dirty="0" err="1"/>
              <a:t>nested</a:t>
            </a:r>
            <a:r>
              <a:rPr lang="da-DK" dirty="0"/>
              <a:t> kode. Hvis ikke vi gør det med fx pseudoklasser (som :hover), så får vi en fejl, fordi </a:t>
            </a:r>
            <a:r>
              <a:rPr lang="da-DK" dirty="0" err="1"/>
              <a:t>selectorerne</a:t>
            </a:r>
            <a:r>
              <a:rPr lang="da-DK" dirty="0"/>
              <a:t> bliver </a:t>
            </a:r>
            <a:r>
              <a:rPr lang="da-DK" dirty="0" err="1"/>
              <a:t>nested</a:t>
            </a:r>
            <a:r>
              <a:rPr lang="da-DK" dirty="0"/>
              <a:t> i stedet for</a:t>
            </a:r>
            <a:br>
              <a:rPr lang="da-DK" dirty="0"/>
            </a:br>
            <a:br>
              <a:rPr lang="da-DK" dirty="0"/>
            </a:br>
            <a:r>
              <a:rPr lang="da-DK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SCSS */	/* CSS */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li {		li {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padding-left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10px;	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padding-left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10px;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display: 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;		display: 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		}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&amp;:hover {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li:hover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-hover;	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#4a59c1;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}		} 	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									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:hover {	li :hover {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-hover; 		</a:t>
            </a:r>
            <a:r>
              <a:rPr lang="da-DK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 #4a59c1;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}		}</a:t>
            </a:r>
            <a:b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da-DK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41197DB7-FE3E-4670-B9B0-BAFE0B343C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" b="647"/>
          <a:stretch>
            <a:fillRect/>
          </a:stretch>
        </p:blipFill>
        <p:spPr/>
      </p:pic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F8C578A-6F9D-41FF-A88F-53A73BCD7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							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768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00D9DA-05A2-4FBA-89C2-814DFDFE1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&amp;-tegn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15086FA1-A9BB-4ED0-8283-25C66E629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5464864" cy="4440928"/>
          </a:xfrm>
        </p:spPr>
        <p:txBody>
          <a:bodyPr>
            <a:normAutofit/>
          </a:bodyPr>
          <a:lstStyle/>
          <a:p>
            <a:pPr>
              <a:tabLst>
                <a:tab pos="452438" algn="l"/>
                <a:tab pos="803275" algn="l"/>
                <a:tab pos="2782888" algn="l"/>
                <a:tab pos="3135313" algn="l"/>
                <a:tab pos="3497263" algn="l"/>
              </a:tabLst>
            </a:pPr>
            <a:r>
              <a:rPr lang="da-DK" dirty="0"/>
              <a:t>&amp;-tegnet kan placeres hvor det skal være, og skal altid blot erstattes med det element, som &amp;-tegnet er skrevet inden i</a:t>
            </a:r>
            <a:br>
              <a:rPr lang="da-DK" dirty="0"/>
            </a:br>
            <a:br>
              <a:rPr lang="da-DK" dirty="0"/>
            </a:br>
            <a:r>
              <a:rPr lang="da-DK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SCSS */		/* CSS */</a:t>
            </a:r>
            <a:br>
              <a:rPr lang="da-DK" b="1" dirty="0"/>
            </a:br>
            <a:br>
              <a:rPr lang="da-DK" dirty="0"/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h1				h1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{				{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color: $color-heading1;			color: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darkblue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font-family: $font-heading;			font-family: ‘Ubuntu’…;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font-weight: 800;			font-weight: 800;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			}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.test2 &amp; {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	color: $color-heading2;		.test2 h1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}			{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}					color: red;</a:t>
            </a:r>
            <a:b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				}</a:t>
            </a:r>
            <a:br>
              <a:rPr lang="da-DK" dirty="0"/>
            </a:b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3AC05C99-E39D-445B-93ED-1CD1D6ED9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4862" y="1657205"/>
            <a:ext cx="3531088" cy="4440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&lt;div class="test1"&gt;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&lt;h1&gt;Dette er en div class</a:t>
            </a:r>
            <a:b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test 1 h1&lt;/h1&gt;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&lt;/div&gt;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&lt;div class="test2"&gt;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&lt;h1&gt;Dette er en div class</a:t>
            </a:r>
            <a:b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test 2 h1&lt;/h1&gt;</a:t>
            </a:r>
          </a:p>
          <a:p>
            <a:pPr marL="0" indent="0">
              <a:buNone/>
            </a:pPr>
            <a:r>
              <a:rPr lang="da-DK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&lt;/div&gt;</a:t>
            </a:r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E3FB1A99-CE85-4970-A0B8-EDD5FB5DDEB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44862" y="4976052"/>
            <a:ext cx="3438000" cy="76400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036165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41EA5B-3E5B-43E9-AB8C-8B04A9596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&amp;-tegn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A479181-0F07-4B52-99A3-F81C2ED79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5105776" cy="4440928"/>
          </a:xfrm>
        </p:spPr>
        <p:txBody>
          <a:bodyPr>
            <a:normAutofit fontScale="92500" lnSpcReduction="10000"/>
          </a:bodyPr>
          <a:lstStyle/>
          <a:p>
            <a:pPr>
              <a:tabLst>
                <a:tab pos="542925" algn="l"/>
                <a:tab pos="893763" algn="l"/>
                <a:tab pos="2511425" algn="l"/>
                <a:tab pos="2873375" algn="l"/>
                <a:tab pos="3316288" algn="l"/>
              </a:tabLst>
            </a:pPr>
            <a:r>
              <a:rPr lang="da-DK" dirty="0"/>
              <a:t>Man kan også kombinere &amp;-tegnet med andre </a:t>
            </a:r>
            <a:r>
              <a:rPr lang="da-DK" dirty="0" err="1"/>
              <a:t>combinators</a:t>
            </a:r>
            <a:br>
              <a:rPr lang="da-DK" dirty="0"/>
            </a:br>
            <a:br>
              <a:rPr lang="da-DK" dirty="0"/>
            </a:br>
            <a:r>
              <a:rPr lang="da-DK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SCSS */	/* CSS */</a:t>
            </a:r>
            <a:br>
              <a:rPr lang="da-DK" dirty="0"/>
            </a:br>
            <a:br>
              <a:rPr lang="da-DK" dirty="0"/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&amp; &gt; span {  } 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&gt;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&amp; ~ span {  }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~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&amp; + span {  }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dirty="0"/>
            </a:br>
            <a:endParaRPr lang="da-DK" dirty="0"/>
          </a:p>
          <a:p>
            <a:pPr>
              <a:tabLst>
                <a:tab pos="542925" algn="l"/>
                <a:tab pos="893763" algn="l"/>
                <a:tab pos="2511425" algn="l"/>
                <a:tab pos="2873375" algn="l"/>
                <a:tab pos="3316288" algn="l"/>
              </a:tabLst>
            </a:pPr>
            <a:r>
              <a:rPr lang="da-DK" dirty="0"/>
              <a:t>I det her eksempel ville det dog ikke være nødvendigt, man kan skrive det samme uden &amp;-tegnet</a:t>
            </a:r>
            <a:br>
              <a:rPr lang="da-DK" dirty="0"/>
            </a:br>
            <a:br>
              <a:rPr lang="da-DK" dirty="0"/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&gt; span {  }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&gt;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~ span {  }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~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+ span {  }	.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 span {  }</a:t>
            </a:r>
            <a:b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4C22A2D1-0A5F-45B7-B930-2F41F684F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93653" y="1657205"/>
            <a:ext cx="3782297" cy="4440928"/>
          </a:xfrm>
        </p:spPr>
        <p:txBody>
          <a:bodyPr/>
          <a:lstStyle/>
          <a:p>
            <a:r>
              <a:rPr lang="da-DK" sz="1800" dirty="0"/>
              <a:t>.</a:t>
            </a:r>
            <a:r>
              <a:rPr lang="da-DK" sz="1800" dirty="0" err="1"/>
              <a:t>button</a:t>
            </a:r>
            <a:r>
              <a:rPr lang="da-DK" sz="1800" dirty="0"/>
              <a:t> &gt; span</a:t>
            </a:r>
          </a:p>
          <a:p>
            <a:pPr lvl="1"/>
            <a:r>
              <a:rPr lang="da-DK" sz="1800" dirty="0"/>
              <a:t>Rammer alle span elementer, der ligger i niveauet lige under et .</a:t>
            </a:r>
            <a:r>
              <a:rPr lang="da-DK" sz="1800" dirty="0" err="1"/>
              <a:t>button</a:t>
            </a:r>
            <a:r>
              <a:rPr lang="da-DK" sz="1800" dirty="0"/>
              <a:t> element</a:t>
            </a:r>
          </a:p>
          <a:p>
            <a:r>
              <a:rPr lang="da-DK" sz="1800" dirty="0"/>
              <a:t>.</a:t>
            </a:r>
            <a:r>
              <a:rPr lang="da-DK" sz="1800" dirty="0" err="1"/>
              <a:t>button</a:t>
            </a:r>
            <a:r>
              <a:rPr lang="da-DK" sz="1800" dirty="0"/>
              <a:t> ~ span</a:t>
            </a:r>
          </a:p>
          <a:p>
            <a:pPr lvl="1"/>
            <a:r>
              <a:rPr lang="da-DK" sz="1800" dirty="0"/>
              <a:t>Rammer alle span elementer, der ligger på samme niveau efter et .</a:t>
            </a:r>
            <a:r>
              <a:rPr lang="da-DK" sz="1800" dirty="0" err="1"/>
              <a:t>button</a:t>
            </a:r>
            <a:r>
              <a:rPr lang="da-DK" sz="1800" dirty="0"/>
              <a:t> element (søskende)</a:t>
            </a:r>
          </a:p>
          <a:p>
            <a:r>
              <a:rPr lang="da-DK" sz="1800" dirty="0"/>
              <a:t>.</a:t>
            </a:r>
            <a:r>
              <a:rPr lang="da-DK" sz="1800" dirty="0" err="1"/>
              <a:t>button</a:t>
            </a:r>
            <a:r>
              <a:rPr lang="da-DK" sz="1800" dirty="0"/>
              <a:t> + span</a:t>
            </a:r>
          </a:p>
          <a:p>
            <a:pPr lvl="1"/>
            <a:r>
              <a:rPr lang="da-DK" sz="1800" dirty="0"/>
              <a:t>Rammer alle span elementer, der ligger lige umiddelbart efter et .</a:t>
            </a:r>
            <a:r>
              <a:rPr lang="da-DK" sz="1800" dirty="0" err="1"/>
              <a:t>button</a:t>
            </a:r>
            <a:r>
              <a:rPr lang="da-DK" sz="1800" dirty="0"/>
              <a:t> element (nærmeste søskende)</a:t>
            </a:r>
          </a:p>
        </p:txBody>
      </p:sp>
      <p:sp>
        <p:nvSpPr>
          <p:cNvPr id="5" name="Pladsholder til tekst 2">
            <a:extLst>
              <a:ext uri="{FF2B5EF4-FFF2-40B4-BE49-F238E27FC236}">
                <a16:creationId xmlns:a16="http://schemas.microsoft.com/office/drawing/2014/main" id="{318BFD98-1BC7-46D6-8F43-682701D1B520}"/>
              </a:ext>
            </a:extLst>
          </p:cNvPr>
          <p:cNvSpPr txBox="1">
            <a:spLocks/>
          </p:cNvSpPr>
          <p:nvPr/>
        </p:nvSpPr>
        <p:spPr>
          <a:xfrm>
            <a:off x="8297365" y="1644650"/>
            <a:ext cx="3383698" cy="478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hangingPunct="1"/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4159393432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9FB0A6-ED67-44F2-B36F-D49F8941B14A}"/>
</file>

<file path=customXml/itemProps2.xml><?xml version="1.0" encoding="utf-8"?>
<ds:datastoreItem xmlns:ds="http://schemas.openxmlformats.org/officeDocument/2006/customXml" ds:itemID="{ED78DB61-FEE0-4F9A-B8F0-2E7DA997D157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E3C21CD-74A2-47A9-826A-0451C39C66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677</TotalTime>
  <Words>1158</Words>
  <Application>Microsoft Office PowerPoint</Application>
  <PresentationFormat>Widescreen</PresentationFormat>
  <Paragraphs>73</Paragraphs>
  <Slides>8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IBM Plex Mono</vt:lpstr>
      <vt:lpstr>Zapf Dingbats</vt:lpstr>
      <vt:lpstr>AspIT</vt:lpstr>
      <vt:lpstr>V3.1 - mere SASS / SCSS</vt:lpstr>
      <vt:lpstr>Mixins</vt:lpstr>
      <vt:lpstr>Mixins</vt:lpstr>
      <vt:lpstr>@extend</vt:lpstr>
      <vt:lpstr>@extend</vt:lpstr>
      <vt:lpstr>&amp;-tegn</vt:lpstr>
      <vt:lpstr>&amp;-tegn</vt:lpstr>
      <vt:lpstr>&amp;-tegn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Joachim Jensen</dc:creator>
  <cp:lastModifiedBy>Hanne Lund</cp:lastModifiedBy>
  <cp:revision>146</cp:revision>
  <dcterms:created xsi:type="dcterms:W3CDTF">2020-12-15T07:58:15Z</dcterms:created>
  <dcterms:modified xsi:type="dcterms:W3CDTF">2023-05-14T20:05:21Z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0x010100B42AA98BE77D1A458521DBA3750F9CCF</vt:lpwstr>
  </property>
</Properties>
</file>

<file path=docProps/thumbnail.jpeg>
</file>